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859" r:id="rId3"/>
    <p:sldId id="860" r:id="rId4"/>
    <p:sldId id="861" r:id="rId5"/>
    <p:sldId id="862" r:id="rId6"/>
    <p:sldId id="863" r:id="rId8"/>
    <p:sldId id="864" r:id="rId9"/>
    <p:sldId id="865" r:id="rId10"/>
    <p:sldId id="866" r:id="rId11"/>
    <p:sldId id="867" r:id="rId12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522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A6677A-7160-4083-9553-F35DCC1216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2957012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是学生史蒂夫关于如何管理金钱的问卷调查。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6404" y="1311048"/>
            <a:ext cx="11077603" cy="1541888"/>
          </a:xfrm>
          <a:prstGeom prst="rect">
            <a:avLst/>
          </a:prstGeom>
        </p:spPr>
      </p:pic>
      <p:pic>
        <p:nvPicPr>
          <p:cNvPr id="5" name="语篇导航-DA.eps" descr="id:214748638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77736" y="3032893"/>
            <a:ext cx="1917070" cy="4681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40"/>
          <p:cNvSpPr txBox="1">
            <a:spLocks noChangeArrowheads="1"/>
          </p:cNvSpPr>
          <p:nvPr/>
        </p:nvSpPr>
        <p:spPr bwMode="auto">
          <a:xfrm>
            <a:off x="5412450" y="4621753"/>
            <a:ext cx="373038" cy="36933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</a:ln>
        </p:spPr>
        <p:txBody>
          <a:bodyPr rot="0" vert="horz" wrap="square" lIns="91440" tIns="45720" rIns="91440" bIns="45720" anchor="t" anchorCtr="0" upright="1">
            <a:spAutoFit/>
          </a:bodyPr>
          <a:lstStyle/>
          <a:p>
            <a:pPr algn="ctr" hangingPunct="0">
              <a:lnSpc>
                <a:spcPct val="150000"/>
              </a:lnSpc>
              <a:spcAft>
                <a:spcPts val="0"/>
              </a:spcAft>
            </a:pPr>
            <a:r>
              <a:rPr lang="en-US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609600" y="1628800"/>
          <a:ext cx="10971213" cy="3502283"/>
        </p:xfrm>
        <a:graphic>
          <a:graphicData uri="http://schemas.openxmlformats.org/drawingml/2006/table">
            <a:tbl>
              <a:tblPr firstRow="1" firstCol="1" bandRow="1"/>
              <a:tblGrid>
                <a:gridCol w="10971213"/>
              </a:tblGrid>
              <a:tr h="350228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29107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manage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money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29107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Grade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Steve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29107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Quick Questions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29107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stands for “agree”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 stands for “not sure” and C stands for “disagree”.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29107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①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have an idea of how much money I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have.</a:t>
                      </a:r>
                      <a:endParaRPr lang="en-US" sz="12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29107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                                                                              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√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　　　　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C.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ext Box 40"/>
          <p:cNvSpPr txBox="1">
            <a:spLocks noChangeArrowheads="1"/>
          </p:cNvSpPr>
          <p:nvPr/>
        </p:nvSpPr>
        <p:spPr bwMode="auto">
          <a:xfrm>
            <a:off x="1054646" y="4627027"/>
            <a:ext cx="373038" cy="36933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</a:ln>
        </p:spPr>
        <p:txBody>
          <a:bodyPr rot="0" vert="horz" wrap="square" lIns="91440" tIns="45720" rIns="91440" bIns="45720" anchor="t" anchorCtr="0" upright="1">
            <a:spAutoFit/>
          </a:bodyPr>
          <a:lstStyle/>
          <a:p>
            <a:pPr algn="ctr" hangingPunct="0">
              <a:lnSpc>
                <a:spcPct val="150000"/>
              </a:lnSpc>
              <a:spcAft>
                <a:spcPts val="0"/>
              </a:spcAft>
            </a:pPr>
            <a:r>
              <a:rPr lang="en-US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Text Box 40"/>
          <p:cNvSpPr txBox="1">
            <a:spLocks noChangeArrowheads="1"/>
          </p:cNvSpPr>
          <p:nvPr/>
        </p:nvSpPr>
        <p:spPr bwMode="auto">
          <a:xfrm>
            <a:off x="9640111" y="4621753"/>
            <a:ext cx="373038" cy="36933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</a:ln>
        </p:spPr>
        <p:txBody>
          <a:bodyPr rot="0" vert="horz" wrap="square" lIns="91440" tIns="45720" rIns="91440" bIns="45720" anchor="t" anchorCtr="0" upright="1">
            <a:spAutoFit/>
          </a:bodyPr>
          <a:lstStyle/>
          <a:p>
            <a:pPr algn="ctr" hangingPunct="0">
              <a:lnSpc>
                <a:spcPct val="150000"/>
              </a:lnSpc>
              <a:spcAft>
                <a:spcPts val="0"/>
              </a:spcAft>
            </a:pPr>
            <a:r>
              <a:rPr lang="en-US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40"/>
          <p:cNvSpPr txBox="1">
            <a:spLocks noChangeArrowheads="1"/>
          </p:cNvSpPr>
          <p:nvPr/>
        </p:nvSpPr>
        <p:spPr bwMode="auto">
          <a:xfrm>
            <a:off x="4838818" y="1333869"/>
            <a:ext cx="373038" cy="36933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</a:ln>
        </p:spPr>
        <p:txBody>
          <a:bodyPr rot="0" vert="horz" wrap="square" lIns="91440" tIns="45720" rIns="91440" bIns="45720" anchor="t" anchorCtr="0" upright="1">
            <a:spAutoFit/>
          </a:bodyPr>
          <a:lstStyle/>
          <a:p>
            <a:pPr algn="ctr" hangingPunct="0">
              <a:lnSpc>
                <a:spcPct val="150000"/>
              </a:lnSpc>
              <a:spcAft>
                <a:spcPts val="0"/>
              </a:spcAft>
            </a:pPr>
            <a:r>
              <a:rPr lang="en-US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Text Box 40"/>
          <p:cNvSpPr txBox="1">
            <a:spLocks noChangeArrowheads="1"/>
          </p:cNvSpPr>
          <p:nvPr/>
        </p:nvSpPr>
        <p:spPr bwMode="auto">
          <a:xfrm>
            <a:off x="727180" y="1339143"/>
            <a:ext cx="373038" cy="36933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</a:ln>
        </p:spPr>
        <p:txBody>
          <a:bodyPr rot="0" vert="horz" wrap="square" lIns="91440" tIns="45720" rIns="91440" bIns="45720" anchor="t" anchorCtr="0" upright="1">
            <a:spAutoFit/>
          </a:bodyPr>
          <a:lstStyle/>
          <a:p>
            <a:pPr algn="ctr" hangingPunct="0">
              <a:lnSpc>
                <a:spcPct val="150000"/>
              </a:lnSpc>
              <a:spcAft>
                <a:spcPts val="0"/>
              </a:spcAft>
            </a:pPr>
            <a:r>
              <a:rPr lang="en-US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6" name="Text Box 40"/>
          <p:cNvSpPr txBox="1">
            <a:spLocks noChangeArrowheads="1"/>
          </p:cNvSpPr>
          <p:nvPr/>
        </p:nvSpPr>
        <p:spPr bwMode="auto">
          <a:xfrm>
            <a:off x="8511226" y="1333869"/>
            <a:ext cx="373038" cy="36933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</a:ln>
        </p:spPr>
        <p:txBody>
          <a:bodyPr rot="0" vert="horz" wrap="square" lIns="91440" tIns="45720" rIns="91440" bIns="45720" anchor="t" anchorCtr="0" upright="1">
            <a:spAutoFit/>
          </a:bodyPr>
          <a:lstStyle/>
          <a:p>
            <a:pPr algn="ctr" hangingPunct="0">
              <a:lnSpc>
                <a:spcPct val="150000"/>
              </a:lnSpc>
              <a:spcAft>
                <a:spcPts val="0"/>
              </a:spcAft>
            </a:pPr>
            <a:r>
              <a:rPr lang="en-US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7" name="Text Box 40"/>
          <p:cNvSpPr txBox="1">
            <a:spLocks noChangeArrowheads="1"/>
          </p:cNvSpPr>
          <p:nvPr/>
        </p:nvSpPr>
        <p:spPr bwMode="auto">
          <a:xfrm>
            <a:off x="4809001" y="2273829"/>
            <a:ext cx="373038" cy="36933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</a:ln>
        </p:spPr>
        <p:txBody>
          <a:bodyPr rot="0" vert="horz" wrap="square" lIns="91440" tIns="45720" rIns="91440" bIns="45720" anchor="t" anchorCtr="0" upright="1">
            <a:spAutoFit/>
          </a:bodyPr>
          <a:lstStyle/>
          <a:p>
            <a:pPr algn="ctr" hangingPunct="0">
              <a:lnSpc>
                <a:spcPct val="150000"/>
              </a:lnSpc>
              <a:spcAft>
                <a:spcPts val="0"/>
              </a:spcAft>
            </a:pPr>
            <a:r>
              <a:rPr lang="en-US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8" name="Text Box 40"/>
          <p:cNvSpPr txBox="1">
            <a:spLocks noChangeArrowheads="1"/>
          </p:cNvSpPr>
          <p:nvPr/>
        </p:nvSpPr>
        <p:spPr bwMode="auto">
          <a:xfrm>
            <a:off x="697363" y="2279103"/>
            <a:ext cx="373038" cy="36933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</a:ln>
        </p:spPr>
        <p:txBody>
          <a:bodyPr rot="0" vert="horz" wrap="square" lIns="91440" tIns="45720" rIns="91440" bIns="45720" anchor="t" anchorCtr="0" upright="1">
            <a:spAutoFit/>
          </a:bodyPr>
          <a:lstStyle/>
          <a:p>
            <a:pPr algn="ctr" hangingPunct="0">
              <a:lnSpc>
                <a:spcPct val="150000"/>
              </a:lnSpc>
              <a:spcAft>
                <a:spcPts val="0"/>
              </a:spcAft>
            </a:pPr>
            <a:r>
              <a:rPr lang="en-US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9" name="Text Box 40"/>
          <p:cNvSpPr txBox="1">
            <a:spLocks noChangeArrowheads="1"/>
          </p:cNvSpPr>
          <p:nvPr/>
        </p:nvSpPr>
        <p:spPr bwMode="auto">
          <a:xfrm>
            <a:off x="8481409" y="2273829"/>
            <a:ext cx="373038" cy="36933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</a:ln>
        </p:spPr>
        <p:txBody>
          <a:bodyPr rot="0" vert="horz" wrap="square" lIns="91440" tIns="45720" rIns="91440" bIns="45720" anchor="t" anchorCtr="0" upright="1">
            <a:spAutoFit/>
          </a:bodyPr>
          <a:lstStyle/>
          <a:p>
            <a:pPr algn="ctr" hangingPunct="0">
              <a:lnSpc>
                <a:spcPct val="150000"/>
              </a:lnSpc>
              <a:spcAft>
                <a:spcPts val="0"/>
              </a:spcAft>
            </a:pPr>
            <a:r>
              <a:rPr lang="en-US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0" name="Text Box 40"/>
          <p:cNvSpPr txBox="1">
            <a:spLocks noChangeArrowheads="1"/>
          </p:cNvSpPr>
          <p:nvPr/>
        </p:nvSpPr>
        <p:spPr bwMode="auto">
          <a:xfrm>
            <a:off x="4809001" y="3235286"/>
            <a:ext cx="373038" cy="36933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</a:ln>
        </p:spPr>
        <p:txBody>
          <a:bodyPr rot="0" vert="horz" wrap="square" lIns="91440" tIns="45720" rIns="91440" bIns="45720" anchor="t" anchorCtr="0" upright="1">
            <a:spAutoFit/>
          </a:bodyPr>
          <a:lstStyle/>
          <a:p>
            <a:pPr algn="ctr" hangingPunct="0">
              <a:lnSpc>
                <a:spcPct val="150000"/>
              </a:lnSpc>
              <a:spcAft>
                <a:spcPts val="0"/>
              </a:spcAft>
            </a:pPr>
            <a:r>
              <a:rPr lang="en-US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1" name="Text Box 40"/>
          <p:cNvSpPr txBox="1">
            <a:spLocks noChangeArrowheads="1"/>
          </p:cNvSpPr>
          <p:nvPr/>
        </p:nvSpPr>
        <p:spPr bwMode="auto">
          <a:xfrm>
            <a:off x="697363" y="3240560"/>
            <a:ext cx="373038" cy="36933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</a:ln>
        </p:spPr>
        <p:txBody>
          <a:bodyPr rot="0" vert="horz" wrap="square" lIns="91440" tIns="45720" rIns="91440" bIns="45720" anchor="t" anchorCtr="0" upright="1">
            <a:spAutoFit/>
          </a:bodyPr>
          <a:lstStyle/>
          <a:p>
            <a:pPr algn="ctr" hangingPunct="0">
              <a:lnSpc>
                <a:spcPct val="150000"/>
              </a:lnSpc>
              <a:spcAft>
                <a:spcPts val="0"/>
              </a:spcAft>
            </a:pPr>
            <a:r>
              <a:rPr lang="en-US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2" name="Text Box 40"/>
          <p:cNvSpPr txBox="1">
            <a:spLocks noChangeArrowheads="1"/>
          </p:cNvSpPr>
          <p:nvPr/>
        </p:nvSpPr>
        <p:spPr bwMode="auto">
          <a:xfrm>
            <a:off x="8481409" y="3235286"/>
            <a:ext cx="373038" cy="36933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</a:ln>
        </p:spPr>
        <p:txBody>
          <a:bodyPr rot="0" vert="horz" wrap="square" lIns="91440" tIns="45720" rIns="91440" bIns="45720" anchor="t" anchorCtr="0" upright="1">
            <a:spAutoFit/>
          </a:bodyPr>
          <a:lstStyle/>
          <a:p>
            <a:pPr algn="ctr" hangingPunct="0">
              <a:lnSpc>
                <a:spcPct val="150000"/>
              </a:lnSpc>
              <a:spcAft>
                <a:spcPts val="0"/>
              </a:spcAft>
            </a:pPr>
            <a:r>
              <a:rPr lang="en-US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3" name="Text Box 40"/>
          <p:cNvSpPr txBox="1">
            <a:spLocks noChangeArrowheads="1"/>
          </p:cNvSpPr>
          <p:nvPr/>
        </p:nvSpPr>
        <p:spPr bwMode="auto">
          <a:xfrm>
            <a:off x="4809001" y="4155368"/>
            <a:ext cx="373038" cy="36933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</a:ln>
        </p:spPr>
        <p:txBody>
          <a:bodyPr rot="0" vert="horz" wrap="square" lIns="91440" tIns="45720" rIns="91440" bIns="45720" anchor="t" anchorCtr="0" upright="1">
            <a:spAutoFit/>
          </a:bodyPr>
          <a:lstStyle/>
          <a:p>
            <a:pPr algn="ctr" hangingPunct="0">
              <a:lnSpc>
                <a:spcPct val="150000"/>
              </a:lnSpc>
              <a:spcAft>
                <a:spcPts val="0"/>
              </a:spcAft>
            </a:pPr>
            <a:r>
              <a:rPr lang="en-US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4" name="Text Box 40"/>
          <p:cNvSpPr txBox="1">
            <a:spLocks noChangeArrowheads="1"/>
          </p:cNvSpPr>
          <p:nvPr/>
        </p:nvSpPr>
        <p:spPr bwMode="auto">
          <a:xfrm>
            <a:off x="697363" y="4160642"/>
            <a:ext cx="373038" cy="36933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</a:ln>
        </p:spPr>
        <p:txBody>
          <a:bodyPr rot="0" vert="horz" wrap="square" lIns="91440" tIns="45720" rIns="91440" bIns="45720" anchor="t" anchorCtr="0" upright="1">
            <a:spAutoFit/>
          </a:bodyPr>
          <a:lstStyle/>
          <a:p>
            <a:pPr algn="ctr" hangingPunct="0">
              <a:lnSpc>
                <a:spcPct val="150000"/>
              </a:lnSpc>
              <a:spcAft>
                <a:spcPts val="0"/>
              </a:spcAft>
            </a:pPr>
            <a:r>
              <a:rPr lang="en-US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5" name="Text Box 40"/>
          <p:cNvSpPr txBox="1">
            <a:spLocks noChangeArrowheads="1"/>
          </p:cNvSpPr>
          <p:nvPr/>
        </p:nvSpPr>
        <p:spPr bwMode="auto">
          <a:xfrm>
            <a:off x="8521165" y="4155368"/>
            <a:ext cx="373038" cy="36933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</a:ln>
        </p:spPr>
        <p:txBody>
          <a:bodyPr rot="0" vert="horz" wrap="square" lIns="91440" tIns="45720" rIns="91440" bIns="45720" anchor="t" anchorCtr="0" upright="1">
            <a:spAutoFit/>
          </a:bodyPr>
          <a:lstStyle/>
          <a:p>
            <a:pPr algn="ctr" hangingPunct="0">
              <a:lnSpc>
                <a:spcPct val="150000"/>
              </a:lnSpc>
              <a:spcAft>
                <a:spcPts val="0"/>
              </a:spcAft>
            </a:pPr>
            <a:r>
              <a:rPr lang="en-US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6" name="Text Box 40"/>
          <p:cNvSpPr txBox="1">
            <a:spLocks noChangeArrowheads="1"/>
          </p:cNvSpPr>
          <p:nvPr/>
        </p:nvSpPr>
        <p:spPr bwMode="auto">
          <a:xfrm>
            <a:off x="4809001" y="5088832"/>
            <a:ext cx="373038" cy="36933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</a:ln>
        </p:spPr>
        <p:txBody>
          <a:bodyPr rot="0" vert="horz" wrap="square" lIns="91440" tIns="45720" rIns="91440" bIns="45720" anchor="t" anchorCtr="0" upright="1">
            <a:spAutoFit/>
          </a:bodyPr>
          <a:lstStyle/>
          <a:p>
            <a:pPr algn="ctr" hangingPunct="0">
              <a:lnSpc>
                <a:spcPct val="150000"/>
              </a:lnSpc>
              <a:spcAft>
                <a:spcPts val="0"/>
              </a:spcAft>
            </a:pPr>
            <a:r>
              <a:rPr lang="en-US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7" name="Text Box 40"/>
          <p:cNvSpPr txBox="1">
            <a:spLocks noChangeArrowheads="1"/>
          </p:cNvSpPr>
          <p:nvPr/>
        </p:nvSpPr>
        <p:spPr bwMode="auto">
          <a:xfrm>
            <a:off x="697363" y="5094106"/>
            <a:ext cx="373038" cy="36933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</a:ln>
        </p:spPr>
        <p:txBody>
          <a:bodyPr rot="0" vert="horz" wrap="square" lIns="91440" tIns="45720" rIns="91440" bIns="45720" anchor="t" anchorCtr="0" upright="1">
            <a:spAutoFit/>
          </a:bodyPr>
          <a:lstStyle/>
          <a:p>
            <a:pPr algn="ctr" hangingPunct="0">
              <a:lnSpc>
                <a:spcPct val="150000"/>
              </a:lnSpc>
              <a:spcAft>
                <a:spcPts val="0"/>
              </a:spcAft>
            </a:pPr>
            <a:r>
              <a:rPr lang="en-US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8" name="Text Box 40"/>
          <p:cNvSpPr txBox="1">
            <a:spLocks noChangeArrowheads="1"/>
          </p:cNvSpPr>
          <p:nvPr/>
        </p:nvSpPr>
        <p:spPr bwMode="auto">
          <a:xfrm>
            <a:off x="8481409" y="5088832"/>
            <a:ext cx="373038" cy="36933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</a:ln>
        </p:spPr>
        <p:txBody>
          <a:bodyPr rot="0" vert="horz" wrap="square" lIns="91440" tIns="45720" rIns="91440" bIns="45720" anchor="t" anchorCtr="0" upright="1">
            <a:spAutoFit/>
          </a:bodyPr>
          <a:lstStyle/>
          <a:p>
            <a:pPr algn="ctr" hangingPunct="0">
              <a:lnSpc>
                <a:spcPct val="150000"/>
              </a:lnSpc>
              <a:spcAft>
                <a:spcPts val="0"/>
              </a:spcAft>
            </a:pPr>
            <a:r>
              <a:rPr lang="en-US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9" name="Text Box 40"/>
          <p:cNvSpPr txBox="1">
            <a:spLocks noChangeArrowheads="1"/>
          </p:cNvSpPr>
          <p:nvPr/>
        </p:nvSpPr>
        <p:spPr bwMode="auto">
          <a:xfrm>
            <a:off x="4809001" y="6038731"/>
            <a:ext cx="373038" cy="36933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</a:ln>
        </p:spPr>
        <p:txBody>
          <a:bodyPr rot="0" vert="horz" wrap="square" lIns="91440" tIns="45720" rIns="91440" bIns="45720" anchor="t" anchorCtr="0" upright="1">
            <a:spAutoFit/>
          </a:bodyPr>
          <a:lstStyle/>
          <a:p>
            <a:pPr algn="ctr" hangingPunct="0">
              <a:lnSpc>
                <a:spcPct val="150000"/>
              </a:lnSpc>
              <a:spcAft>
                <a:spcPts val="0"/>
              </a:spcAft>
            </a:pPr>
            <a:r>
              <a:rPr lang="en-US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0" name="Text Box 40"/>
          <p:cNvSpPr txBox="1">
            <a:spLocks noChangeArrowheads="1"/>
          </p:cNvSpPr>
          <p:nvPr/>
        </p:nvSpPr>
        <p:spPr bwMode="auto">
          <a:xfrm>
            <a:off x="717241" y="6044005"/>
            <a:ext cx="373038" cy="36933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</a:ln>
        </p:spPr>
        <p:txBody>
          <a:bodyPr rot="0" vert="horz" wrap="square" lIns="91440" tIns="45720" rIns="91440" bIns="45720" anchor="t" anchorCtr="0" upright="1">
            <a:spAutoFit/>
          </a:bodyPr>
          <a:lstStyle/>
          <a:p>
            <a:pPr algn="ctr" hangingPunct="0">
              <a:lnSpc>
                <a:spcPct val="150000"/>
              </a:lnSpc>
              <a:spcAft>
                <a:spcPts val="0"/>
              </a:spcAft>
            </a:pPr>
            <a:r>
              <a:rPr lang="en-US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1" name="Text Box 40"/>
          <p:cNvSpPr txBox="1">
            <a:spLocks noChangeArrowheads="1"/>
          </p:cNvSpPr>
          <p:nvPr/>
        </p:nvSpPr>
        <p:spPr bwMode="auto">
          <a:xfrm>
            <a:off x="8540419" y="6038731"/>
            <a:ext cx="373038" cy="36933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</a:ln>
        </p:spPr>
        <p:txBody>
          <a:bodyPr rot="0" vert="horz" wrap="square" lIns="91440" tIns="45720" rIns="91440" bIns="45720" anchor="t" anchorCtr="0" upright="1">
            <a:spAutoFit/>
          </a:bodyPr>
          <a:lstStyle/>
          <a:p>
            <a:pPr algn="ctr" hangingPunct="0">
              <a:lnSpc>
                <a:spcPct val="150000"/>
              </a:lnSpc>
              <a:spcAft>
                <a:spcPts val="0"/>
              </a:spcAft>
            </a:pPr>
            <a:r>
              <a:rPr lang="en-US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34566" y="764704"/>
          <a:ext cx="11521280" cy="5688632"/>
        </p:xfrm>
        <a:graphic>
          <a:graphicData uri="http://schemas.openxmlformats.org/drawingml/2006/table">
            <a:tbl>
              <a:tblPr firstRow="1" firstCol="1" bandRow="1"/>
              <a:tblGrid>
                <a:gridCol w="11521280"/>
              </a:tblGrid>
              <a:tr h="568863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2873375" algn="l"/>
                          <a:tab pos="4665345" algn="l"/>
                          <a:tab pos="5738495" algn="l"/>
                          <a:tab pos="7289800" algn="l"/>
                          <a:tab pos="7893050" algn="l"/>
                          <a:tab pos="10226675" algn="l"/>
                        </a:tabLst>
                      </a:pP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②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keep a record of my money and my spending.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2873375" algn="l"/>
                          <a:tab pos="4665345" algn="l"/>
                          <a:tab pos="5738495" algn="l"/>
                          <a:tab pos="7289800" algn="l"/>
                          <a:tab pos="7893050" algn="l"/>
                          <a:tab pos="10226675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A.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√</a:t>
                      </a:r>
                      <a:r>
                        <a:rPr lang="zh-CN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　　　　　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　　　　　</a:t>
                      </a:r>
                      <a:r>
                        <a:rPr lang="en-US" altLang="zh-CN" sz="22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altLang="zh-CN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2873375" algn="l"/>
                          <a:tab pos="4665345" algn="l"/>
                          <a:tab pos="5738495" algn="l"/>
                          <a:tab pos="7289800" algn="l"/>
                          <a:tab pos="7893050" algn="l"/>
                          <a:tab pos="10226675" algn="l"/>
                        </a:tabLst>
                      </a:pP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③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try to plan my spending and keep some money for emergencies.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2873375" algn="l"/>
                          <a:tab pos="4665345" algn="l"/>
                          <a:tab pos="5738495" algn="l"/>
                          <a:tab pos="7289800" algn="l"/>
                          <a:tab pos="7893050" algn="l"/>
                          <a:tab pos="10226675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A.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√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B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 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                     C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 </a:t>
                      </a:r>
                      <a:endParaRPr lang="en-US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2873375" algn="l"/>
                          <a:tab pos="4665345" algn="l"/>
                          <a:tab pos="5738495" algn="l"/>
                          <a:tab pos="7289800" algn="l"/>
                          <a:tab pos="7893050" algn="l"/>
                          <a:tab pos="10226675" algn="l"/>
                        </a:tabLst>
                      </a:pP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④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save some money each week until I can reach my saving goal.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2873375" algn="l"/>
                          <a:tab pos="4665345" algn="l"/>
                          <a:tab pos="5738495" algn="l"/>
                          <a:tab pos="7289800" algn="l"/>
                          <a:tab pos="7893050" algn="l"/>
                          <a:tab pos="10226675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A.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√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B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 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                     C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 </a:t>
                      </a:r>
                      <a:endParaRPr lang="en-US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2873375" algn="l"/>
                          <a:tab pos="4665345" algn="l"/>
                          <a:tab pos="5738495" algn="l"/>
                          <a:tab pos="7289800" algn="l"/>
                          <a:tab pos="7893050" algn="l"/>
                          <a:tab pos="10226675" algn="l"/>
                        </a:tabLst>
                      </a:pP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⑤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often save up money for something special.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2873375" algn="l"/>
                          <a:tab pos="4665345" algn="l"/>
                          <a:tab pos="5738495" algn="l"/>
                          <a:tab pos="7289800" algn="l"/>
                          <a:tab pos="7893050" algn="l"/>
                          <a:tab pos="10226675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A.  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                           B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 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                      C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√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2873375" algn="l"/>
                          <a:tab pos="4665345" algn="l"/>
                          <a:tab pos="5738495" algn="l"/>
                          <a:tab pos="7289800" algn="l"/>
                          <a:tab pos="7893050" algn="l"/>
                          <a:tab pos="10226675" algn="l"/>
                        </a:tabLst>
                      </a:pP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⑥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 I’ve got lucky 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money,I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put it in a bank where it can get interest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利息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and grow.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2873375" algn="l"/>
                          <a:tab pos="4665345" algn="l"/>
                          <a:tab pos="5738495" algn="l"/>
                          <a:tab pos="7289800" algn="l"/>
                          <a:tab pos="7893050" algn="l"/>
                          <a:tab pos="10226675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A.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√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B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 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                     C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 </a:t>
                      </a:r>
                      <a:endParaRPr lang="en-US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2873375" algn="l"/>
                          <a:tab pos="4665345" algn="l"/>
                          <a:tab pos="5738495" algn="l"/>
                          <a:tab pos="7289800" algn="l"/>
                          <a:tab pos="7893050" algn="l"/>
                          <a:tab pos="10226675" algn="l"/>
                        </a:tabLst>
                      </a:pP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⑦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 I meet an amazing pair of 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shoes,I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will give myself some thinking time.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2873375" algn="l"/>
                          <a:tab pos="4665345" algn="l"/>
                          <a:tab pos="5738495" algn="l"/>
                          <a:tab pos="7289800" algn="l"/>
                          <a:tab pos="7893050" algn="l"/>
                          <a:tab pos="10226675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A.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 √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B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 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                      C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 </a:t>
                      </a:r>
                      <a:endParaRPr lang="en-US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609600" y="1402432"/>
          <a:ext cx="10971213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10971213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29107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Assessments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29107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Mostly “A” answers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You’re already careful with money and realize the importance of managing money.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29107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Mostly “B” answers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 can pay attention to your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money, but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there are many more useful skills you can learn.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29107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Mostly “C” answers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 still have a long way to go before you can manage your money well. But don’t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worry, you’ve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begun your journey.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71164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49395" algn="l"/>
                <a:tab pos="5645150" algn="l"/>
                <a:tab pos="7289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	Who is the text mostly written for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49395" algn="l"/>
                <a:tab pos="78911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Parents.	B. Teachers.	C. Teenagers.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62758" y="1374331"/>
            <a:ext cx="3829207" cy="43399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80813" y="137497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2379807"/>
            <a:ext cx="1148584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“Grade: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Name: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steve Quick Questions”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可知，本文是九年级学生史蒂夫关于如何管理金钱的问卷调查，所以本文是写给青少年的。故选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3462362"/>
            <a:ext cx="11485848" cy="1133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“B” stand for in the passage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049395" algn="l"/>
                <a:tab pos="7289800" algn="l"/>
                <a:tab pos="78911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Agree.	B. Not sure.		C. Disagree.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80813" y="356617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9" name="内容占位符 1"/>
          <p:cNvSpPr txBox="1"/>
          <p:nvPr/>
        </p:nvSpPr>
        <p:spPr bwMode="auto">
          <a:xfrm>
            <a:off x="360854" y="4580944"/>
            <a:ext cx="11485848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“B stands for </a:t>
            </a:r>
            <a:r>
              <a:rPr lang="en-US" altLang="zh-CN" b="1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‘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not sure’”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选项表示不确定。故选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8553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Steve deal with his lucky money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87750" algn="l"/>
                <a:tab pos="4049395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Put it in the bank.	B. Give it to his parents.	C. Buy 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things.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80813" y="195236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968892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细节理解题。根据史蒂夫的答案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“When I’ve got lucky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money, I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put it in a bank where it can get interest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利息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and grow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可知，史蒂夫把他的压岁钱存进了银行。故选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368897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推理判断题。根据史蒂夫的答案和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“You’re already careful with money and realize the importance of managing money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可知，他对钱很谨慎，并意识到理财的重要性，所以他能很好地管理自己的钱。故选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we know about Steve’s ability in managing money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He can’t save any money at all.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He has no sense of saving money.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He can manage his own money well.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80813" y="157001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5948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推理判断题。根据全文内容可知，本文是学生史蒂夫关于如何管理金钱的问卷调查，所以最有可能在日常生活栏目中看到本文。故选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28312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49395" algn="l"/>
                <a:tab pos="48399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Where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we probably read the text in a school magazine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49395" algn="l"/>
                <a:tab pos="78911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Sports World.	B. Writing Field.	C. Daily Life.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8803" y="2049207"/>
            <a:ext cx="3378516" cy="40729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80813" y="203212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2646</Words>
  <Application>WPS 演示</Application>
  <PresentationFormat>自定义</PresentationFormat>
  <Paragraphs>110</Paragraphs>
  <Slides>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462</cp:revision>
  <dcterms:created xsi:type="dcterms:W3CDTF">2020-11-06T05:24:00Z</dcterms:created>
  <dcterms:modified xsi:type="dcterms:W3CDTF">2025-09-17T03:23:52Z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